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61" r:id="rId4"/>
    <p:sldId id="260" r:id="rId5"/>
    <p:sldId id="262" r:id="rId6"/>
    <p:sldId id="269" r:id="rId7"/>
    <p:sldId id="263" r:id="rId8"/>
    <p:sldId id="264" r:id="rId9"/>
    <p:sldId id="270" r:id="rId10"/>
    <p:sldId id="265" r:id="rId11"/>
    <p:sldId id="266" r:id="rId12"/>
    <p:sldId id="267" r:id="rId13"/>
    <p:sldId id="259" r:id="rId14"/>
    <p:sldId id="268" r:id="rId15"/>
    <p:sldId id="257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92AC"/>
    <a:srgbClr val="7856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BAC622-F286-4133-88FC-F59536E393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5A73C-A52B-4393-9E84-0921EA131C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B480F-F1C1-49CC-9E58-E541BCD21961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C226C-3ACB-4D56-96C5-045DE7F2BE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0EC6E-C9DD-4A7D-B2DF-59018CA515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4D41C3-34FE-48E9-A5E6-36D0E872A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6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6C6EE-87AB-4824-8D1E-CFEFD2ED907F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5AD02A-F33C-4126-94B3-B3304DDE0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0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commons.wikimedia.org/wiki/File:Lightning_over_Quebec.jpg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n>
                  <a:noFill/>
                </a:ln>
                <a:solidFill>
                  <a:schemeClr val="tx1"/>
                </a:solidFill>
                <a:effectLst>
                  <a:glow rad="127000">
                    <a:srgbClr val="A292AC">
                      <a:alpha val="62000"/>
                    </a:srgbClr>
                  </a:glo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67801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effectLst>
                  <a:glow rad="88900">
                    <a:srgbClr val="A292AC">
                      <a:alpha val="80000"/>
                    </a:srgbClr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E787-DF51-41C1-A0DD-37AFC62AB516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>
        <p:tmplLst>
          <p:tmpl>
            <p:tnLst>
              <p:par>
                <p:cTn presetID="2" presetClass="entr" presetSubtype="2" fill="hold" nodeType="after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7C124-0614-4E03-B540-9FF431DE9F2B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96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DD0B-B243-4BCC-B0F0-C04F43EBB58D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9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6F733-9F39-45A6-AA1E-807B13B81821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96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CA10-CDD1-47D2-8DE2-4428CB0D1431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76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5C27D-29A6-4972-96CE-DD196B28D793}" type="datetime1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21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09E9DE-7C33-45A1-BAF4-B501CB464979}" type="datetime1">
              <a:rPr lang="en-US" smtClean="0"/>
              <a:t>11/7/2019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77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275CF-12A4-4685-A080-CDB703ACE885}" type="datetime1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51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C61BD-2A53-4310-808A-55868AEC8A8C}" type="datetime1">
              <a:rPr lang="en-US" smtClean="0"/>
              <a:t>11/7/2019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6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C823-E24A-47A2-BBBF-D474BA1E1003}" type="datetime1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5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63AF9-DCE8-43EC-A8D9-B3A75BF475E1}" type="datetime1">
              <a:rPr lang="en-US" smtClean="0"/>
              <a:t>11/7/2019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2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57300"/>
            <a:ext cx="1089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10899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FBE4E-E927-4C67-A271-D94582EBFFE5}" type="datetime1">
              <a:rPr lang="en-US" smtClean="0"/>
              <a:t>11/7/2019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31269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184D93E-0273-42CF-ACEA-34C05397BB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77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2" Type="http://schemas.openxmlformats.org/officeDocument/2006/relationships/hyperlink" Target="https://www.horizonhobby.com/product/airplanes/electronic-speed-controls/airplane-accessories/phoenix-edge-50--34v-50-amp-esc-w--5-amp-bec-cse0100102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adymaderc.com/products/details/rmrc-5a-power-regulator-5-to-6-volt-ubec" TargetMode="External"/><Relationship Id="rId5" Type="http://schemas.openxmlformats.org/officeDocument/2006/relationships/image" Target="../media/image13.jpeg"/><Relationship Id="rId4" Type="http://schemas.openxmlformats.org/officeDocument/2006/relationships/hyperlink" Target="https://www.horizonhobby.com/receiver-nimh-battery-pack--flat--750mah-hrc5411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hitecrcd.com/products/servos/micro-and-mini-servos/analog-micro-and-mini-servos/hs-125mg/produc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hitecrcd.com/products/servos/sport-servos/analog-sport-servos/hs-322hd/product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rdupilot.org/plane/docs/guide-vtail-plane.html" TargetMode="External"/><Relationship Id="rId2" Type="http://schemas.openxmlformats.org/officeDocument/2006/relationships/hyperlink" Target="https://www.amazon.com/Turnigy-Ultra-Small-V-Tail-Mixer/dp/B00URCM7K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category:trash_container_icon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horizonhobby.com/xt60-parallel-2-battery-conn-adapter-wire-harness-intc24409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orizonhobby.com/xt60-female-device-to-xt90-male-battery-plug-14awg-vnr1703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ardupilot.org/" TargetMode="External"/><Relationship Id="rId3" Type="http://schemas.openxmlformats.org/officeDocument/2006/relationships/hyperlink" Target="https://pixhawk.org/" TargetMode="External"/><Relationship Id="rId7" Type="http://schemas.openxmlformats.org/officeDocument/2006/relationships/hyperlink" Target="https://px4.io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px4.io/v1.9.0/en/flight_controller/pixhawk4_mini.html" TargetMode="External"/><Relationship Id="rId5" Type="http://schemas.openxmlformats.org/officeDocument/2006/relationships/hyperlink" Target="https://docs.px4.io/v1.9.0/en/flight_controller/pixhawk4.html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docs.px4.io/v1.9.0/en/flight_controller/pixhawk-2.html" TargetMode="Externa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tore.mrobotics.io/mRo-SiK-Telemetry-Radio-V2-915Mhz-p/mro-sikv2.ht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6042" y="1025258"/>
            <a:ext cx="9839915" cy="2387600"/>
          </a:xfrm>
        </p:spPr>
        <p:txBody>
          <a:bodyPr/>
          <a:lstStyle/>
          <a:p>
            <a:r>
              <a:rPr lang="en-US" dirty="0"/>
              <a:t>Pixhawk and other electronics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9817"/>
            <a:ext cx="9144000" cy="17548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primer</a:t>
            </a:r>
          </a:p>
          <a:p>
            <a:endParaRPr lang="en-US" dirty="0"/>
          </a:p>
          <a:p>
            <a:r>
              <a:rPr lang="en-US" dirty="0"/>
              <a:t>Phil Baldwin</a:t>
            </a:r>
          </a:p>
          <a:p>
            <a:r>
              <a:rPr lang="en-US" dirty="0"/>
              <a:t>11/8/19</a:t>
            </a:r>
          </a:p>
        </p:txBody>
      </p:sp>
    </p:spTree>
    <p:extLst>
      <p:ext uri="{BB962C8B-B14F-4D97-AF65-F5344CB8AC3E}">
        <p14:creationId xmlns:p14="http://schemas.microsoft.com/office/powerpoint/2010/main" val="2121643318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5146-5AF7-43D4-8370-3BA9C1C3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45EA-1BE2-496D-96A7-19723B18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52630"/>
            <a:ext cx="10899371" cy="4798503"/>
          </a:xfrm>
        </p:spPr>
        <p:txBody>
          <a:bodyPr>
            <a:normAutofit/>
          </a:bodyPr>
          <a:lstStyle/>
          <a:p>
            <a:r>
              <a:rPr lang="en-US" dirty="0"/>
              <a:t>Defining specification is torque</a:t>
            </a:r>
          </a:p>
          <a:p>
            <a:pPr lvl="1"/>
            <a:r>
              <a:rPr lang="en-US" dirty="0"/>
              <a:t>Determining your torque requirement is not straightforward</a:t>
            </a:r>
          </a:p>
          <a:p>
            <a:pPr lvl="2"/>
            <a:r>
              <a:rPr lang="en-US" dirty="0"/>
              <a:t>Depends on aerodynamic loads, hinge axis alignment, manufacturing errors, etc.</a:t>
            </a:r>
          </a:p>
          <a:p>
            <a:r>
              <a:rPr lang="en-US" dirty="0"/>
              <a:t>LOTS of manufacturers to choose from</a:t>
            </a:r>
          </a:p>
          <a:p>
            <a:r>
              <a:rPr lang="en-US" dirty="0"/>
              <a:t>Lots of shapes and sizes</a:t>
            </a:r>
          </a:p>
          <a:p>
            <a:pPr lvl="1"/>
            <a:r>
              <a:rPr lang="en-US" dirty="0"/>
              <a:t>Thin servos might be nice for wings, but probably costs more than a similarly-torque-spec’d “standard” looking model</a:t>
            </a:r>
          </a:p>
          <a:p>
            <a:r>
              <a:rPr lang="en-US" dirty="0"/>
              <a:t>Make sure their required voltage is being met</a:t>
            </a:r>
          </a:p>
          <a:p>
            <a:pPr lvl="1"/>
            <a:r>
              <a:rPr lang="en-US" dirty="0"/>
              <a:t>More and more “HV” or High Voltage servos on the market that require more than 6 volts, which is the highest that many ESC-borne BECs will do</a:t>
            </a:r>
          </a:p>
          <a:p>
            <a:pPr lvl="1"/>
            <a:r>
              <a:rPr lang="en-US" dirty="0"/>
              <a:t>Too low of a voltage can lead to an odd twitch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1275-DDDE-4FD4-8B18-130EF491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78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5146-5AF7-43D4-8370-3BA9C1C3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your servos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45EA-1BE2-496D-96A7-19723B18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59497"/>
            <a:ext cx="7297133" cy="5017466"/>
          </a:xfrm>
        </p:spPr>
        <p:txBody>
          <a:bodyPr>
            <a:normAutofit/>
          </a:bodyPr>
          <a:lstStyle/>
          <a:p>
            <a:r>
              <a:rPr lang="en-US" dirty="0"/>
              <a:t>Servos do not get powered by the Pixhawk directly</a:t>
            </a:r>
          </a:p>
          <a:p>
            <a:r>
              <a:rPr lang="en-US" dirty="0"/>
              <a:t>Voltage must be provided by one of three ways</a:t>
            </a:r>
          </a:p>
          <a:p>
            <a:pPr lvl="1"/>
            <a:r>
              <a:rPr lang="en-US" dirty="0"/>
              <a:t>Standalone battery pack (4.8V NiMH packs, aka receiver packs can be used)</a:t>
            </a:r>
          </a:p>
          <a:p>
            <a:pPr lvl="1"/>
            <a:r>
              <a:rPr lang="en-US" dirty="0"/>
              <a:t>BEC that is built-in to your ESC (Most common for this project)</a:t>
            </a:r>
          </a:p>
          <a:p>
            <a:pPr lvl="2"/>
            <a:r>
              <a:rPr lang="en-US" dirty="0"/>
              <a:t>Note that if your ESC says “</a:t>
            </a:r>
            <a:r>
              <a:rPr lang="en-US" dirty="0" err="1"/>
              <a:t>opto</a:t>
            </a:r>
            <a:r>
              <a:rPr lang="en-US" dirty="0"/>
              <a:t>” or “opto-isolated”, then there is no BEC</a:t>
            </a:r>
          </a:p>
          <a:p>
            <a:pPr lvl="1"/>
            <a:r>
              <a:rPr lang="en-US" dirty="0"/>
              <a:t>Standalone BEC</a:t>
            </a:r>
          </a:p>
          <a:p>
            <a:pPr lvl="2"/>
            <a:r>
              <a:rPr lang="en-US" dirty="0"/>
              <a:t>Could be on a separate LiPo as a safety mechanism for running your propulsion battery figuratively into the ground, or be similar to the Pixhawk Power Module (a passthrough)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1275-DDDE-4FD4-8B18-130EF491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11</a:t>
            </a:fld>
            <a:endParaRPr lang="en-US"/>
          </a:p>
        </p:txBody>
      </p:sp>
      <p:pic>
        <p:nvPicPr>
          <p:cNvPr id="2050" name="Picture 2">
            <a:hlinkClick r:id="rId2"/>
            <a:extLst>
              <a:ext uri="{FF2B5EF4-FFF2-40B4-BE49-F238E27FC236}">
                <a16:creationId xmlns:a16="http://schemas.microsoft.com/office/drawing/2014/main" id="{A8EBD604-ACBD-4E0D-B673-5AD819FF4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7" t="41613" r="36488" b="23435"/>
          <a:stretch/>
        </p:blipFill>
        <p:spPr bwMode="auto">
          <a:xfrm>
            <a:off x="8438688" y="2103436"/>
            <a:ext cx="3083155" cy="21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4"/>
            <a:extLst>
              <a:ext uri="{FF2B5EF4-FFF2-40B4-BE49-F238E27FC236}">
                <a16:creationId xmlns:a16="http://schemas.microsoft.com/office/drawing/2014/main" id="{8F3CFA34-FA74-46F3-80D3-73E652F28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69" t="37931" r="39459" b="42505"/>
          <a:stretch/>
        </p:blipFill>
        <p:spPr bwMode="auto">
          <a:xfrm>
            <a:off x="8593291" y="435991"/>
            <a:ext cx="2773948" cy="139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hlinkClick r:id="rId6"/>
            <a:extLst>
              <a:ext uri="{FF2B5EF4-FFF2-40B4-BE49-F238E27FC236}">
                <a16:creationId xmlns:a16="http://schemas.microsoft.com/office/drawing/2014/main" id="{0DFEEE5A-440B-4862-A278-4DC555E83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 t="10287" r="9040" b="9368"/>
          <a:stretch/>
        </p:blipFill>
        <p:spPr bwMode="auto">
          <a:xfrm>
            <a:off x="8593291" y="4475887"/>
            <a:ext cx="2488006" cy="21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33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5146-5AF7-43D4-8370-3BA9C1C3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your servos,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D45EA-1BE2-496D-96A7-19723B18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4183"/>
            <a:ext cx="10899371" cy="4792780"/>
          </a:xfrm>
        </p:spPr>
        <p:txBody>
          <a:bodyPr/>
          <a:lstStyle/>
          <a:p>
            <a:r>
              <a:rPr lang="en-US" dirty="0"/>
              <a:t>Must make sure that current rating of BEC (or battery) is greater than all your servos’ max current draw (with some margin, maybe 25%)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71275-DDDE-4FD4-8B18-130EF491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F052672-B5BA-42FB-B659-BDD507CC0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060442"/>
              </p:ext>
            </p:extLst>
          </p:nvPr>
        </p:nvGraphicFramePr>
        <p:xfrm>
          <a:off x="1763086" y="2431049"/>
          <a:ext cx="86658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1252">
                  <a:extLst>
                    <a:ext uri="{9D8B030D-6E8A-4147-A177-3AD203B41FA5}">
                      <a16:colId xmlns:a16="http://schemas.microsoft.com/office/drawing/2014/main" val="3535689724"/>
                    </a:ext>
                  </a:extLst>
                </a:gridCol>
                <a:gridCol w="2558642">
                  <a:extLst>
                    <a:ext uri="{9D8B030D-6E8A-4147-A177-3AD203B41FA5}">
                      <a16:colId xmlns:a16="http://schemas.microsoft.com/office/drawing/2014/main" val="515528261"/>
                    </a:ext>
                  </a:extLst>
                </a:gridCol>
                <a:gridCol w="1996580">
                  <a:extLst>
                    <a:ext uri="{9D8B030D-6E8A-4147-A177-3AD203B41FA5}">
                      <a16:colId xmlns:a16="http://schemas.microsoft.com/office/drawing/2014/main" val="2800109207"/>
                    </a:ext>
                  </a:extLst>
                </a:gridCol>
                <a:gridCol w="949353">
                  <a:extLst>
                    <a:ext uri="{9D8B030D-6E8A-4147-A177-3AD203B41FA5}">
                      <a16:colId xmlns:a16="http://schemas.microsoft.com/office/drawing/2014/main" val="4072511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Aileron, Elevator Servos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Rudder Servo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18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Make/Model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Hitec</a:t>
                      </a:r>
                      <a:r>
                        <a:rPr lang="en-US" dirty="0"/>
                        <a:t> HS-322HD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Hitec</a:t>
                      </a:r>
                      <a:r>
                        <a:rPr lang="en-US" dirty="0"/>
                        <a:t> HS-125MG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56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Quantity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975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Max current (each)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1200 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3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Voltage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 – 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4.8 – 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78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Simultaneous max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 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402245"/>
                  </a:ext>
                </a:extLst>
              </a:tr>
            </a:tbl>
          </a:graphicData>
        </a:graphic>
      </p:graphicFrame>
      <p:pic>
        <p:nvPicPr>
          <p:cNvPr id="3074" name="Picture 2">
            <a:hlinkClick r:id="rId2"/>
            <a:extLst>
              <a:ext uri="{FF2B5EF4-FFF2-40B4-BE49-F238E27FC236}">
                <a16:creationId xmlns:a16="http://schemas.microsoft.com/office/drawing/2014/main" id="{F6C43F78-8385-46AB-BB83-DCC2DAD4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321" y="4747311"/>
            <a:ext cx="2070428" cy="155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hlinkClick r:id="rId4"/>
            <a:extLst>
              <a:ext uri="{FF2B5EF4-FFF2-40B4-BE49-F238E27FC236}">
                <a16:creationId xmlns:a16="http://schemas.microsoft.com/office/drawing/2014/main" id="{CA15318F-4E49-4876-914E-135F03D10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500" y="4674882"/>
            <a:ext cx="2286699" cy="171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38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Positive, Negative, and Signal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17072"/>
            <a:ext cx="10899371" cy="5383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White/Yellow/Orange: PWM Signal      Red: +VDC     Black/Brown: -VDC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Servo signal: Pulse Width Modulation</a:t>
            </a:r>
          </a:p>
          <a:p>
            <a:r>
              <a:rPr lang="en-US" sz="2400" dirty="0"/>
              <a:t>0% deflection: 1100 </a:t>
            </a:r>
            <a:r>
              <a:rPr lang="en-US" sz="2400" dirty="0" err="1"/>
              <a:t>μs</a:t>
            </a:r>
            <a:r>
              <a:rPr lang="en-US" sz="2400" dirty="0"/>
              <a:t> (Note, this can sometimes be reduced to 1000 </a:t>
            </a:r>
            <a:r>
              <a:rPr lang="en-US" sz="2400" dirty="0" err="1"/>
              <a:t>μs</a:t>
            </a:r>
            <a:r>
              <a:rPr lang="en-US" sz="2400" dirty="0"/>
              <a:t>)</a:t>
            </a:r>
          </a:p>
          <a:p>
            <a:r>
              <a:rPr lang="en-US" sz="2400" dirty="0"/>
              <a:t>50% deflection (“centered”): 1500 </a:t>
            </a:r>
            <a:r>
              <a:rPr lang="en-US" sz="2400" dirty="0" err="1"/>
              <a:t>μs</a:t>
            </a:r>
            <a:endParaRPr lang="en-US" sz="2400" dirty="0"/>
          </a:p>
          <a:p>
            <a:r>
              <a:rPr lang="en-US" sz="2400" dirty="0"/>
              <a:t>100% deflection: 1900 </a:t>
            </a:r>
            <a:r>
              <a:rPr lang="en-US" sz="2400" dirty="0" err="1"/>
              <a:t>μs</a:t>
            </a:r>
            <a:r>
              <a:rPr lang="en-US" sz="2400" dirty="0"/>
              <a:t> (Note, this can sometimes be increased to 2000 </a:t>
            </a:r>
            <a:r>
              <a:rPr lang="en-US" sz="2400" dirty="0" err="1"/>
              <a:t>μs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011E0-497A-40EA-959F-4A539A5DA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1CBD8351-25E2-441D-977B-33E290DF4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610607"/>
              </p:ext>
            </p:extLst>
          </p:nvPr>
        </p:nvGraphicFramePr>
        <p:xfrm>
          <a:off x="1203564" y="1729581"/>
          <a:ext cx="9784872" cy="2362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7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4231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RIGHT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WRONG</a:t>
                      </a:r>
                    </a:p>
                  </a:txBody>
                  <a:tcP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502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9037"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663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500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875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9E6FA-377B-4765-9EAF-509DB7AB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PWM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9FB81-FBC4-4C50-8459-F6F46067A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2863"/>
            <a:ext cx="7683632" cy="4694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Servo signal: Pulse Width Modulation</a:t>
            </a:r>
          </a:p>
          <a:p>
            <a:r>
              <a:rPr lang="en-US" dirty="0"/>
              <a:t>0% deflection: 1100 </a:t>
            </a:r>
            <a:r>
              <a:rPr lang="en-US" dirty="0" err="1"/>
              <a:t>μs</a:t>
            </a:r>
            <a:r>
              <a:rPr lang="en-US" dirty="0"/>
              <a:t> (Note, this can sometimes be reduced to 1000 </a:t>
            </a:r>
            <a:r>
              <a:rPr lang="en-US" dirty="0" err="1"/>
              <a:t>μs</a:t>
            </a:r>
            <a:r>
              <a:rPr lang="en-US" dirty="0"/>
              <a:t>)</a:t>
            </a:r>
          </a:p>
          <a:p>
            <a:r>
              <a:rPr lang="en-US" dirty="0"/>
              <a:t>50% deflection (“centered”): 1500 </a:t>
            </a:r>
            <a:r>
              <a:rPr lang="en-US" dirty="0" err="1"/>
              <a:t>μs</a:t>
            </a:r>
            <a:endParaRPr lang="en-US" dirty="0"/>
          </a:p>
          <a:p>
            <a:r>
              <a:rPr lang="en-US" dirty="0"/>
              <a:t>100% deflection: 1900 </a:t>
            </a:r>
            <a:r>
              <a:rPr lang="en-US" dirty="0" err="1"/>
              <a:t>μs</a:t>
            </a:r>
            <a:r>
              <a:rPr lang="en-US" dirty="0"/>
              <a:t> (Note, this can sometimes be increased to 2000 </a:t>
            </a:r>
            <a:r>
              <a:rPr lang="en-US" dirty="0" err="1"/>
              <a:t>μs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Throttle signal: Still PWM</a:t>
            </a:r>
          </a:p>
          <a:p>
            <a:r>
              <a:rPr lang="en-US" dirty="0"/>
              <a:t>Read your ESC’s manual to find the required range (1100-1900 </a:t>
            </a:r>
            <a:r>
              <a:rPr lang="en-US" dirty="0" err="1"/>
              <a:t>μs</a:t>
            </a:r>
            <a:r>
              <a:rPr lang="en-US" dirty="0"/>
              <a:t>? 1000-2000 </a:t>
            </a:r>
            <a:r>
              <a:rPr lang="en-US" dirty="0" err="1"/>
              <a:t>μs</a:t>
            </a:r>
            <a:r>
              <a:rPr lang="en-US" dirty="0"/>
              <a:t>?) of your signal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34E6C-803D-4A2E-A01F-67BB9444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F81CCF-BAD5-4B1A-9B41-22E78827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485" y="1112561"/>
            <a:ext cx="27432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55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Mixing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17739"/>
            <a:ext cx="10899371" cy="4759224"/>
          </a:xfrm>
        </p:spPr>
        <p:txBody>
          <a:bodyPr/>
          <a:lstStyle/>
          <a:p>
            <a:r>
              <a:rPr lang="en-US" dirty="0"/>
              <a:t>Can “mix” transmitter controls to do more complex tasks automatically</a:t>
            </a:r>
          </a:p>
          <a:p>
            <a:pPr lvl="1"/>
            <a:r>
              <a:rPr lang="en-US" dirty="0"/>
              <a:t>Examples</a:t>
            </a:r>
          </a:p>
          <a:p>
            <a:pPr lvl="2"/>
            <a:r>
              <a:rPr lang="en-US" dirty="0"/>
              <a:t>Deflect elevator up when flaps deployed</a:t>
            </a:r>
          </a:p>
          <a:p>
            <a:pPr lvl="2"/>
            <a:r>
              <a:rPr lang="en-US" dirty="0"/>
              <a:t>Add right rudder when throttle increased</a:t>
            </a:r>
          </a:p>
          <a:p>
            <a:pPr lvl="2"/>
            <a:r>
              <a:rPr lang="en-US" dirty="0"/>
              <a:t>Add elevator up when throttle increased (for planes with high-mounted motor)</a:t>
            </a:r>
          </a:p>
          <a:p>
            <a:pPr lvl="2"/>
            <a:r>
              <a:rPr lang="en-US" dirty="0"/>
              <a:t>Add left/right rudder to counteract adverse yaw in left/right bank</a:t>
            </a:r>
          </a:p>
          <a:p>
            <a:r>
              <a:rPr lang="en-US" dirty="0"/>
              <a:t>Reduces pilot workload</a:t>
            </a:r>
          </a:p>
          <a:p>
            <a:r>
              <a:rPr lang="en-US" dirty="0"/>
              <a:t>May be absolutely required in a situation such as a v-tail</a:t>
            </a:r>
          </a:p>
          <a:p>
            <a:r>
              <a:rPr lang="en-US" dirty="0"/>
              <a:t>Note that when moving to automated flight modes, the mixing will probably be ignored, but compensated for by the autopilot anyhow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313B-1EA4-4F94-9066-62EFC749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80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 Mixing – RC Transmitter (Tx)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49960"/>
            <a:ext cx="8381215" cy="5471515"/>
          </a:xfrm>
        </p:spPr>
        <p:txBody>
          <a:bodyPr>
            <a:normAutofit/>
          </a:bodyPr>
          <a:lstStyle/>
          <a:p>
            <a:r>
              <a:rPr lang="en-US" dirty="0"/>
              <a:t>Read each transmitter’s instructions</a:t>
            </a:r>
          </a:p>
          <a:p>
            <a:pPr lvl="1"/>
            <a:r>
              <a:rPr lang="en-US" dirty="0"/>
              <a:t>Example: Spektrum radios; Enter menu → Mixing → Set mixes 1 – 3 </a:t>
            </a:r>
          </a:p>
          <a:p>
            <a:pPr lvl="2"/>
            <a:r>
              <a:rPr lang="en-US" dirty="0"/>
              <a:t>Flaps mixes (e.g. to deflect elevator) done in the Flaps System menu</a:t>
            </a:r>
          </a:p>
          <a:p>
            <a:pPr lvl="2"/>
            <a:r>
              <a:rPr lang="en-US" dirty="0"/>
              <a:t>This image shows a transmitter with a 3-position switch used for flaps (normal)</a:t>
            </a:r>
          </a:p>
          <a:p>
            <a:pPr lvl="1"/>
            <a:r>
              <a:rPr lang="en-US" dirty="0"/>
              <a:t>Make sure deflections are in the correct direction</a:t>
            </a:r>
          </a:p>
          <a:p>
            <a:pPr lvl="2"/>
            <a:r>
              <a:rPr lang="en-US" dirty="0"/>
              <a:t>Don’t want elevator down when flaps deploy, or else you’re going down REALLY fast</a:t>
            </a:r>
          </a:p>
          <a:p>
            <a:r>
              <a:rPr lang="en-US" dirty="0"/>
              <a:t>For V-tail</a:t>
            </a:r>
          </a:p>
          <a:p>
            <a:pPr lvl="1"/>
            <a:r>
              <a:rPr lang="en-US" dirty="0"/>
              <a:t>Glider this fall (no Pixhawk); Set up the Tx with native v-tail mixing (usually in wing/tail setup menu or similar) or use a standalone </a:t>
            </a:r>
            <a:r>
              <a:rPr lang="en-US" dirty="0">
                <a:hlinkClick r:id="rId2"/>
              </a:rPr>
              <a:t>v-tail mixer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hlinkClick r:id="rId3"/>
              </a:rPr>
              <a:t>With Pixhawk</a:t>
            </a:r>
            <a:r>
              <a:rPr lang="en-US" dirty="0"/>
              <a:t>; Do not use Tx v-tail mixing. Re-assign servo outputs for elevator/rudder as left and right v-tails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9313B-1EA4-4F94-9066-62EFC749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9323E-6D1C-4888-B9EE-A82BE8BA84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30" b="24944"/>
          <a:stretch/>
        </p:blipFill>
        <p:spPr>
          <a:xfrm>
            <a:off x="9403945" y="1822506"/>
            <a:ext cx="2333625" cy="1253765"/>
          </a:xfrm>
          <a:prstGeom prst="rect">
            <a:avLst/>
          </a:prstGeom>
        </p:spPr>
      </p:pic>
      <p:pic>
        <p:nvPicPr>
          <p:cNvPr id="4098" name="Picture 2" descr="Turnigy Ultra Small V-Tail Mixer">
            <a:extLst>
              <a:ext uri="{FF2B5EF4-FFF2-40B4-BE49-F238E27FC236}">
                <a16:creationId xmlns:a16="http://schemas.microsoft.com/office/drawing/2014/main" id="{4B263060-32F1-479E-872A-E27A4DD61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7" t="4603" b="17194"/>
          <a:stretch/>
        </p:blipFill>
        <p:spPr bwMode="auto">
          <a:xfrm>
            <a:off x="9311679" y="4866618"/>
            <a:ext cx="2333626" cy="106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93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B3FA-485B-45DC-9835-5B37B750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Servos – Common issues/FAQs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B78AD-A2EB-4D78-846C-9C9CB9E3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8015"/>
            <a:ext cx="10515601" cy="5649985"/>
          </a:xfrm>
        </p:spPr>
        <p:txBody>
          <a:bodyPr>
            <a:normAutofit/>
          </a:bodyPr>
          <a:lstStyle/>
          <a:p>
            <a:r>
              <a:rPr lang="en-US" dirty="0"/>
              <a:t>Make sure your servos are being powered by an appropriate source</a:t>
            </a:r>
          </a:p>
          <a:p>
            <a:pPr lvl="1"/>
            <a:r>
              <a:rPr lang="en-US" dirty="0"/>
              <a:t>Example of good setup: 5V, 5A BEC powering normal-sized servos</a:t>
            </a:r>
          </a:p>
          <a:p>
            <a:pPr lvl="1"/>
            <a:r>
              <a:rPr lang="en-US" dirty="0"/>
              <a:t>Example of bad setup: 5V, 2A BEC powering normal sized servos</a:t>
            </a:r>
          </a:p>
          <a:p>
            <a:pPr lvl="2"/>
            <a:r>
              <a:rPr lang="en-US" dirty="0"/>
              <a:t>Leads to voltage sag, possibly brown-outs</a:t>
            </a:r>
          </a:p>
          <a:p>
            <a:r>
              <a:rPr lang="en-US" dirty="0"/>
              <a:t>Make sure your servos are centered when installing them</a:t>
            </a:r>
          </a:p>
          <a:p>
            <a:pPr lvl="1"/>
            <a:r>
              <a:rPr lang="en-US" dirty="0"/>
              <a:t>Example: You take servos straight out of the box, put a servo horn perpendicular to the flat side, and put it in your wing. You power on the servo, and send it a 1500 </a:t>
            </a:r>
            <a:r>
              <a:rPr lang="el-GR" dirty="0"/>
              <a:t>μ</a:t>
            </a:r>
            <a:r>
              <a:rPr lang="en-US" dirty="0"/>
              <a:t>s signal. It deflects 45°, and now you must uninstall the servo, move the horn, and reinstall the servo.</a:t>
            </a:r>
          </a:p>
          <a:p>
            <a:r>
              <a:rPr lang="en-US" dirty="0"/>
              <a:t>“My servo is deflecting the wrong way.” (Looking like flaps instead of ailerons)</a:t>
            </a:r>
          </a:p>
          <a:p>
            <a:pPr lvl="1"/>
            <a:r>
              <a:rPr lang="en-US" dirty="0"/>
              <a:t>More of an issue when using a servo “Y” cable and a low-channel receiver</a:t>
            </a:r>
          </a:p>
          <a:p>
            <a:pPr lvl="1"/>
            <a:r>
              <a:rPr lang="en-US" dirty="0"/>
              <a:t>If plugged into its own channel in the Pixhawk, reverse that output</a:t>
            </a:r>
          </a:p>
          <a:p>
            <a:pPr lvl="1"/>
            <a:r>
              <a:rPr lang="en-US" dirty="0"/>
              <a:t>Some digital servos can be reversed on the servo, but analog servos can not.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20B2-1BD0-4366-946A-87BF8E23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2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B3FA-485B-45DC-9835-5B37B750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Servos – Common issues/FAQs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B78AD-A2EB-4D78-846C-9C9CB9E3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08015"/>
            <a:ext cx="10515601" cy="5649985"/>
          </a:xfrm>
        </p:spPr>
        <p:txBody>
          <a:bodyPr>
            <a:normAutofit/>
          </a:bodyPr>
          <a:lstStyle/>
          <a:p>
            <a:r>
              <a:rPr lang="en-US" dirty="0"/>
              <a:t>“My servo isn’t moving at all.”</a:t>
            </a:r>
          </a:p>
          <a:p>
            <a:pPr lvl="1"/>
            <a:r>
              <a:rPr lang="en-US" dirty="0"/>
              <a:t>90% of the time a servo wire is </a:t>
            </a:r>
            <a:r>
              <a:rPr lang="en-US" dirty="0">
                <a:hlinkClick r:id="rId2" action="ppaction://hlinksldjump"/>
              </a:rPr>
              <a:t>hooked up incorrectly</a:t>
            </a:r>
            <a:endParaRPr lang="en-US" dirty="0"/>
          </a:p>
          <a:p>
            <a:pPr lvl="1"/>
            <a:r>
              <a:rPr lang="en-US" dirty="0"/>
              <a:t>Check your GCS servo output page to see if a signal is being sent</a:t>
            </a:r>
          </a:p>
          <a:p>
            <a:pPr lvl="1"/>
            <a:r>
              <a:rPr lang="en-US" dirty="0"/>
              <a:t>Make sure the servo is powered (battery, BEC, </a:t>
            </a:r>
            <a:r>
              <a:rPr lang="en-US" dirty="0" err="1"/>
              <a:t>etc</a:t>
            </a:r>
            <a:r>
              <a:rPr lang="en-US" dirty="0"/>
              <a:t>) powering the servo rail</a:t>
            </a:r>
          </a:p>
          <a:p>
            <a:r>
              <a:rPr lang="en-US" dirty="0"/>
              <a:t>“The servo is all jittery.”</a:t>
            </a:r>
          </a:p>
          <a:p>
            <a:pPr lvl="1"/>
            <a:r>
              <a:rPr lang="en-US" dirty="0"/>
              <a:t>Servo rail voltage may be too high/low</a:t>
            </a:r>
          </a:p>
          <a:p>
            <a:pPr lvl="1"/>
            <a:r>
              <a:rPr lang="en-US" dirty="0"/>
              <a:t>Sometimes servos have a tiny bit of jitter because of their dead band circuitry</a:t>
            </a:r>
          </a:p>
          <a:p>
            <a:pPr lvl="2"/>
            <a:r>
              <a:rPr lang="en-US" dirty="0"/>
              <a:t>Usually goes away under load</a:t>
            </a:r>
          </a:p>
          <a:p>
            <a:r>
              <a:rPr lang="en-US" dirty="0"/>
              <a:t>“Why is the servo getting so hot?”</a:t>
            </a:r>
          </a:p>
          <a:p>
            <a:pPr lvl="1"/>
            <a:r>
              <a:rPr lang="en-US" dirty="0"/>
              <a:t>May be overloaded (more torque than the servo can handle)</a:t>
            </a:r>
          </a:p>
          <a:p>
            <a:pPr lvl="1"/>
            <a:r>
              <a:rPr lang="en-US" dirty="0"/>
              <a:t>Servo rail voltage may be too high/low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20B2-1BD0-4366-946A-87BF8E23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3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B090-D1BD-424F-B235-9F4C7BF9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2E46-1C1E-444A-939B-A375A91C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5520"/>
            <a:ext cx="10899371" cy="5115180"/>
          </a:xfrm>
        </p:spPr>
        <p:txBody>
          <a:bodyPr/>
          <a:lstStyle/>
          <a:p>
            <a:r>
              <a:rPr lang="en-US" dirty="0"/>
              <a:t>Read your product manuals</a:t>
            </a:r>
          </a:p>
          <a:p>
            <a:pPr lvl="1"/>
            <a:r>
              <a:rPr lang="en-US" dirty="0"/>
              <a:t>Or at least skim the important parts</a:t>
            </a:r>
          </a:p>
          <a:p>
            <a:pPr lvl="1"/>
            <a:r>
              <a:rPr lang="en-US" dirty="0"/>
              <a:t>Valuable tidbits like “How to hook everything up”</a:t>
            </a:r>
          </a:p>
          <a:p>
            <a:r>
              <a:rPr lang="en-US" dirty="0"/>
              <a:t>Set up an “iron bird”</a:t>
            </a:r>
          </a:p>
          <a:p>
            <a:pPr lvl="1"/>
            <a:r>
              <a:rPr lang="en-US" dirty="0"/>
              <a:t>Basic testbed for your electronics, mounted to one piece of material so you can carry it around</a:t>
            </a:r>
          </a:p>
          <a:p>
            <a:pPr lvl="1"/>
            <a:r>
              <a:rPr lang="en-US" dirty="0"/>
              <a:t>Can include Pixhawk, servos, batteries, GPS, etc.</a:t>
            </a:r>
          </a:p>
          <a:p>
            <a:pPr lvl="1"/>
            <a:r>
              <a:rPr lang="en-US" dirty="0"/>
              <a:t>Can make it in 5 minutes out of foamboard and tape – it need not be pretty</a:t>
            </a:r>
          </a:p>
          <a:p>
            <a:r>
              <a:rPr lang="en-US" dirty="0"/>
              <a:t>Try to have access to a digital multimeter</a:t>
            </a:r>
          </a:p>
          <a:p>
            <a:pPr lvl="1"/>
            <a:r>
              <a:rPr lang="en-US" dirty="0"/>
              <a:t>Best basic electrical troubleshooting tool</a:t>
            </a:r>
          </a:p>
          <a:p>
            <a:pPr lvl="2"/>
            <a:r>
              <a:rPr lang="en-US" dirty="0"/>
              <a:t>Voltage testing</a:t>
            </a:r>
          </a:p>
          <a:p>
            <a:pPr lvl="2"/>
            <a:r>
              <a:rPr lang="en-US" dirty="0"/>
              <a:t>Continuity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3E4A6-5CFC-497B-A6B0-44AF06CA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picture containing knot&#10;&#10;Description automatically generated">
            <a:extLst>
              <a:ext uri="{FF2B5EF4-FFF2-40B4-BE49-F238E27FC236}">
                <a16:creationId xmlns:a16="http://schemas.microsoft.com/office/drawing/2014/main" id="{3DBF579E-0A5D-402F-A2BD-06C1122B7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78365" y="1415202"/>
            <a:ext cx="1280612" cy="1280612"/>
          </a:xfrm>
          <a:prstGeom prst="octagon">
            <a:avLst>
              <a:gd name="adj" fmla="val 21428"/>
            </a:avLst>
          </a:prstGeom>
        </p:spPr>
      </p:pic>
    </p:spTree>
    <p:extLst>
      <p:ext uri="{BB962C8B-B14F-4D97-AF65-F5344CB8AC3E}">
        <p14:creationId xmlns:p14="http://schemas.microsoft.com/office/powerpoint/2010/main" val="810822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Units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33182"/>
            <a:ext cx="6566012" cy="54508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Voltage</a:t>
            </a:r>
          </a:p>
          <a:p>
            <a:pPr lvl="1"/>
            <a:r>
              <a:rPr lang="en-US" dirty="0"/>
              <a:t>Volts (V)</a:t>
            </a:r>
          </a:p>
          <a:p>
            <a:pPr lvl="1"/>
            <a:r>
              <a:rPr lang="en-US" dirty="0"/>
              <a:t>“Flow” potential</a:t>
            </a:r>
          </a:p>
          <a:p>
            <a:pPr lvl="1"/>
            <a:r>
              <a:rPr lang="en-US" dirty="0"/>
              <a:t>The </a:t>
            </a:r>
            <a:r>
              <a:rPr lang="en-US" i="1" dirty="0"/>
              <a:t>only </a:t>
            </a:r>
            <a:r>
              <a:rPr lang="en-US" dirty="0"/>
              <a:t>supplied value by a battery</a:t>
            </a:r>
          </a:p>
          <a:p>
            <a:r>
              <a:rPr lang="en-US" dirty="0"/>
              <a:t>Resistance</a:t>
            </a:r>
          </a:p>
          <a:p>
            <a:pPr lvl="1"/>
            <a:r>
              <a:rPr lang="en-US" dirty="0"/>
              <a:t>Ohms (</a:t>
            </a:r>
            <a:r>
              <a:rPr lang="el-GR" dirty="0">
                <a:latin typeface="Calibri" panose="020F0502020204030204" pitchFamily="34" charset="0"/>
              </a:rPr>
              <a:t>Ω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Characteristic of a circuit</a:t>
            </a:r>
          </a:p>
          <a:p>
            <a:r>
              <a:rPr lang="en-US" dirty="0"/>
              <a:t>Current</a:t>
            </a:r>
          </a:p>
          <a:p>
            <a:pPr lvl="1"/>
            <a:r>
              <a:rPr lang="en-US" dirty="0"/>
              <a:t>Amps (A)</a:t>
            </a:r>
          </a:p>
          <a:p>
            <a:pPr lvl="1"/>
            <a:r>
              <a:rPr lang="en-US" dirty="0"/>
              <a:t>Resultant of potential and resistance</a:t>
            </a:r>
          </a:p>
          <a:p>
            <a:r>
              <a:rPr lang="en-US" dirty="0"/>
              <a:t>Power</a:t>
            </a:r>
          </a:p>
          <a:p>
            <a:pPr lvl="1"/>
            <a:r>
              <a:rPr lang="en-US" dirty="0"/>
              <a:t>Watts (W)</a:t>
            </a:r>
          </a:p>
          <a:p>
            <a:pPr lvl="1"/>
            <a:r>
              <a:rPr lang="en-US" dirty="0"/>
              <a:t>1 </a:t>
            </a:r>
            <a:r>
              <a:rPr lang="en-US" i="1" dirty="0"/>
              <a:t>J/s</a:t>
            </a:r>
          </a:p>
        </p:txBody>
      </p:sp>
      <p:pic>
        <p:nvPicPr>
          <p:cNvPr id="1026" name="Picture 2" descr="https://www.electronics-tutorials.ws/wp-content/uploads/2018/05/dccircuits-dcp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212" y="2390210"/>
            <a:ext cx="3162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96663-BE72-48ED-9E85-C8E03E0E4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32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B090-D1BD-424F-B235-9F4C7BF9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B92E46-1C1E-444A-939B-A375A91C5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5520"/>
            <a:ext cx="10899371" cy="5115180"/>
          </a:xfrm>
        </p:spPr>
        <p:txBody>
          <a:bodyPr/>
          <a:lstStyle/>
          <a:p>
            <a:r>
              <a:rPr lang="en-US" dirty="0"/>
              <a:t>List out all electrical connections before you purchase components</a:t>
            </a:r>
          </a:p>
          <a:p>
            <a:pPr lvl="1"/>
            <a:r>
              <a:rPr lang="en-US" dirty="0"/>
              <a:t>Figure out if you need to replace a battery, ESC connector, etc.</a:t>
            </a:r>
          </a:p>
          <a:p>
            <a:pPr lvl="1"/>
            <a:r>
              <a:rPr lang="en-US" dirty="0"/>
              <a:t>Figure out if you need to buy different size bullet connectors for your motor/ESC</a:t>
            </a:r>
          </a:p>
          <a:p>
            <a:r>
              <a:rPr lang="en-US" dirty="0"/>
              <a:t>Build an electrical budget (for power draw, not $$)</a:t>
            </a:r>
          </a:p>
          <a:p>
            <a:pPr lvl="1"/>
            <a:r>
              <a:rPr lang="en-US" dirty="0"/>
              <a:t>Investigate whether any additional systems will require separate power sources due to voltage differences or system architecture reasons</a:t>
            </a:r>
          </a:p>
          <a:p>
            <a:r>
              <a:rPr lang="en-US" dirty="0"/>
              <a:t>Produce a nice (high quality) and easy-to-follow electrical diagram</a:t>
            </a:r>
          </a:p>
          <a:p>
            <a:pPr lvl="1"/>
            <a:r>
              <a:rPr lang="en-US" dirty="0"/>
              <a:t>Include cable and connector types, peripherals, what power is going where, etc.</a:t>
            </a:r>
          </a:p>
          <a:p>
            <a:pPr lvl="1"/>
            <a:r>
              <a:rPr lang="en-US" dirty="0"/>
              <a:t>Does not need to be analogous to the aircraft layout, but it can be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3E4A6-5CFC-497B-A6B0-44AF06CA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CA986-377C-4C93-A724-DED78C928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A99F7-26B8-4BCD-B5F1-EE121CF54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4310" cy="4351338"/>
          </a:xfrm>
        </p:spPr>
        <p:txBody>
          <a:bodyPr/>
          <a:lstStyle/>
          <a:p>
            <a:r>
              <a:rPr lang="en-US" dirty="0"/>
              <a:t>Not perfect</a:t>
            </a:r>
          </a:p>
          <a:p>
            <a:r>
              <a:rPr lang="en-US" dirty="0"/>
              <a:t>It is CLEAR</a:t>
            </a:r>
          </a:p>
          <a:p>
            <a:r>
              <a:rPr lang="en-US" dirty="0"/>
              <a:t>It includes all components</a:t>
            </a:r>
          </a:p>
          <a:p>
            <a:pPr lvl="1"/>
            <a:r>
              <a:rPr lang="en-US" dirty="0"/>
              <a:t>Except connectors…</a:t>
            </a:r>
          </a:p>
          <a:p>
            <a:r>
              <a:rPr lang="en-US" dirty="0"/>
              <a:t>It breaks down the complex system</a:t>
            </a:r>
          </a:p>
          <a:p>
            <a:pPr lvl="1"/>
            <a:r>
              <a:rPr lang="en-US" dirty="0"/>
              <a:t>Pixhawk wiring separate from payload system</a:t>
            </a:r>
          </a:p>
          <a:p>
            <a:pPr lvl="1"/>
            <a:r>
              <a:rPr lang="en-US" dirty="0"/>
              <a:t>Shows the interconnectivity between the two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8E849-9164-404F-814C-B4B246146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5EF9D-3F7A-4CC5-91AB-172A5EACC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2" r="2930"/>
          <a:stretch/>
        </p:blipFill>
        <p:spPr>
          <a:xfrm>
            <a:off x="5402510" y="34536"/>
            <a:ext cx="6409189" cy="642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DA65E2-91B3-4DA2-9D5D-BF6CB2B6CCC5}"/>
              </a:ext>
            </a:extLst>
          </p:cNvPr>
          <p:cNvSpPr/>
          <p:nvPr/>
        </p:nvSpPr>
        <p:spPr>
          <a:xfrm>
            <a:off x="10133900" y="637563"/>
            <a:ext cx="671119" cy="520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Wrong</a:t>
            </a:r>
          </a:p>
        </p:txBody>
      </p:sp>
    </p:spTree>
    <p:extLst>
      <p:ext uri="{BB962C8B-B14F-4D97-AF65-F5344CB8AC3E}">
        <p14:creationId xmlns:p14="http://schemas.microsoft.com/office/powerpoint/2010/main" val="337509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E61BA-6B9E-4718-BDD9-F08632A6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and Parallel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2BC97-C0D4-464F-B517-188AB6321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7785"/>
            <a:ext cx="11040612" cy="5145627"/>
          </a:xfrm>
        </p:spPr>
        <p:txBody>
          <a:bodyPr>
            <a:normAutofit/>
          </a:bodyPr>
          <a:lstStyle/>
          <a:p>
            <a:r>
              <a:rPr lang="en-US" dirty="0"/>
              <a:t>Ex: AA batteries, nominal 1.5 V, 2000 </a:t>
            </a:r>
            <a:r>
              <a:rPr lang="en-US" dirty="0" err="1"/>
              <a:t>mAh</a:t>
            </a:r>
            <a:r>
              <a:rPr lang="en-US" dirty="0"/>
              <a:t> capacity per cell</a:t>
            </a:r>
          </a:p>
          <a:p>
            <a:pPr lvl="1"/>
            <a:r>
              <a:rPr lang="en-US" dirty="0"/>
              <a:t>(Just a regular alkaline battery, NOT LiPo)</a:t>
            </a:r>
            <a:endParaRPr lang="en-US" i="1" dirty="0"/>
          </a:p>
          <a:p>
            <a:r>
              <a:rPr lang="en-US" i="1" dirty="0"/>
              <a:t>Series </a:t>
            </a:r>
            <a:r>
              <a:rPr lang="en-US" dirty="0"/>
              <a:t>connections increase voltage</a:t>
            </a:r>
          </a:p>
          <a:p>
            <a:pPr lvl="1"/>
            <a:r>
              <a:rPr lang="en-US" dirty="0"/>
              <a:t>If we put 4 AAs in Series, what is the resulting voltage of the pack? The capacity?</a:t>
            </a:r>
          </a:p>
          <a:p>
            <a:pPr lvl="1"/>
            <a:endParaRPr lang="en-US" sz="3200" dirty="0"/>
          </a:p>
          <a:p>
            <a:pPr lvl="1"/>
            <a:r>
              <a:rPr lang="en-US" dirty="0"/>
              <a:t>Voltage: 6V         Capacity: 2000 </a:t>
            </a:r>
            <a:r>
              <a:rPr lang="en-US" dirty="0" err="1"/>
              <a:t>mAh</a:t>
            </a:r>
            <a:r>
              <a:rPr lang="en-US" dirty="0"/>
              <a:t>          Total Energy: 12 </a:t>
            </a:r>
            <a:r>
              <a:rPr lang="en-US" dirty="0" err="1"/>
              <a:t>Wh</a:t>
            </a:r>
            <a:endParaRPr lang="en-US" dirty="0"/>
          </a:p>
          <a:p>
            <a:r>
              <a:rPr lang="en-US" i="1" dirty="0"/>
              <a:t>Parallel </a:t>
            </a:r>
            <a:r>
              <a:rPr lang="en-US" dirty="0"/>
              <a:t>connections increase capacity</a:t>
            </a:r>
          </a:p>
          <a:p>
            <a:pPr lvl="1"/>
            <a:r>
              <a:rPr lang="en-US" dirty="0"/>
              <a:t>If we put 4 AAs in Parallel, what is the resulting voltage of the pack? The capacity?</a:t>
            </a:r>
          </a:p>
          <a:p>
            <a:pPr lvl="1"/>
            <a:endParaRPr lang="en-US" sz="3200" dirty="0"/>
          </a:p>
          <a:p>
            <a:pPr lvl="1"/>
            <a:endParaRPr lang="en-US" sz="3600" dirty="0"/>
          </a:p>
          <a:p>
            <a:pPr lvl="1"/>
            <a:r>
              <a:rPr lang="en-US" dirty="0"/>
              <a:t>Voltage: 1.5V       Capacity: 8000 </a:t>
            </a:r>
            <a:r>
              <a:rPr lang="en-US" dirty="0" err="1"/>
              <a:t>mAh</a:t>
            </a:r>
            <a:r>
              <a:rPr lang="en-US" dirty="0"/>
              <a:t>         Total Energy: 12 </a:t>
            </a:r>
            <a:r>
              <a:rPr lang="en-US" dirty="0" err="1"/>
              <a:t>Wh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048A4-D8B5-40EF-9668-5E340E4F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2160C2-4075-4A0E-AFF6-21D4DDF61ADE}"/>
              </a:ext>
            </a:extLst>
          </p:cNvPr>
          <p:cNvGrpSpPr/>
          <p:nvPr/>
        </p:nvGrpSpPr>
        <p:grpSpPr>
          <a:xfrm>
            <a:off x="9663411" y="1157681"/>
            <a:ext cx="1459685" cy="914400"/>
            <a:chOff x="7028346" y="2010267"/>
            <a:chExt cx="1459685" cy="914400"/>
          </a:xfrm>
        </p:grpSpPr>
        <p:pic>
          <p:nvPicPr>
            <p:cNvPr id="6" name="Graphic 5" descr="Full battery">
              <a:extLst>
                <a:ext uri="{FF2B5EF4-FFF2-40B4-BE49-F238E27FC236}">
                  <a16:creationId xmlns:a16="http://schemas.microsoft.com/office/drawing/2014/main" id="{F18AF016-C805-428D-94EF-57F9AC27E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87706" y="2010267"/>
              <a:ext cx="914400" cy="914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BEC89FB-010D-424A-A4C2-C987D0B4A682}"/>
                </a:ext>
              </a:extLst>
            </p:cNvPr>
            <p:cNvSpPr txBox="1"/>
            <p:nvPr/>
          </p:nvSpPr>
          <p:spPr>
            <a:xfrm>
              <a:off x="7028346" y="2274412"/>
              <a:ext cx="1459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-</a:t>
              </a:r>
              <a:r>
                <a:rPr lang="en-US" b="1" dirty="0">
                  <a:solidFill>
                    <a:srgbClr val="FFFF00"/>
                  </a:solidFill>
                </a:rPr>
                <a:t>    1.5v     </a:t>
              </a:r>
              <a:r>
                <a:rPr lang="en-US" b="1" dirty="0">
                  <a:solidFill>
                    <a:srgbClr val="C00000"/>
                  </a:solidFill>
                </a:rPr>
                <a:t>+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C0CC123-050B-4797-84E8-DC14EE593033}"/>
              </a:ext>
            </a:extLst>
          </p:cNvPr>
          <p:cNvGrpSpPr/>
          <p:nvPr/>
        </p:nvGrpSpPr>
        <p:grpSpPr>
          <a:xfrm>
            <a:off x="1317072" y="2917271"/>
            <a:ext cx="3976381" cy="914400"/>
            <a:chOff x="1317072" y="2917271"/>
            <a:chExt cx="3976381" cy="9144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FA75B3-5C5D-4C2B-A594-CAF41A8071E3}"/>
                </a:ext>
              </a:extLst>
            </p:cNvPr>
            <p:cNvGrpSpPr/>
            <p:nvPr/>
          </p:nvGrpSpPr>
          <p:grpSpPr>
            <a:xfrm>
              <a:off x="1594840" y="2917271"/>
              <a:ext cx="3405930" cy="914400"/>
              <a:chOff x="2123346" y="3222434"/>
              <a:chExt cx="3405930" cy="914400"/>
            </a:xfrm>
          </p:grpSpPr>
          <p:pic>
            <p:nvPicPr>
              <p:cNvPr id="7" name="Graphic 6" descr="Full battery">
                <a:extLst>
                  <a:ext uri="{FF2B5EF4-FFF2-40B4-BE49-F238E27FC236}">
                    <a16:creationId xmlns:a16="http://schemas.microsoft.com/office/drawing/2014/main" id="{57D0AA12-DFB7-4B9F-BF42-ECB4B2D50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123346" y="32224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Full battery">
                <a:extLst>
                  <a:ext uri="{FF2B5EF4-FFF2-40B4-BE49-F238E27FC236}">
                    <a16:creationId xmlns:a16="http://schemas.microsoft.com/office/drawing/2014/main" id="{19EF6E73-321D-4C98-BA97-8EC9F19B8F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53856" y="32224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1" name="Graphic 10" descr="Full battery">
                <a:extLst>
                  <a:ext uri="{FF2B5EF4-FFF2-40B4-BE49-F238E27FC236}">
                    <a16:creationId xmlns:a16="http://schemas.microsoft.com/office/drawing/2014/main" id="{EB7F9415-B1C2-4981-8BB1-CE487BBE4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84366" y="322243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Full battery">
                <a:extLst>
                  <a:ext uri="{FF2B5EF4-FFF2-40B4-BE49-F238E27FC236}">
                    <a16:creationId xmlns:a16="http://schemas.microsoft.com/office/drawing/2014/main" id="{D7351467-23BD-4ED5-B969-849A87CAE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614876" y="322243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2DE689-77C2-49D8-9123-C749387FE90B}"/>
                </a:ext>
              </a:extLst>
            </p:cNvPr>
            <p:cNvSpPr txBox="1"/>
            <p:nvPr/>
          </p:nvSpPr>
          <p:spPr>
            <a:xfrm>
              <a:off x="1317072" y="3173027"/>
              <a:ext cx="3976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-</a:t>
              </a:r>
              <a:r>
                <a:rPr lang="en-US" b="1" dirty="0">
                  <a:solidFill>
                    <a:srgbClr val="FFFF00"/>
                  </a:solidFill>
                </a:rPr>
                <a:t>                                                                  </a:t>
              </a:r>
              <a:r>
                <a:rPr lang="en-US" b="1" dirty="0">
                  <a:solidFill>
                    <a:srgbClr val="C00000"/>
                  </a:solidFill>
                </a:rPr>
                <a:t>+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E006CF-0B2C-4193-94A2-8106DDA2510A}"/>
              </a:ext>
            </a:extLst>
          </p:cNvPr>
          <p:cNvGrpSpPr/>
          <p:nvPr/>
        </p:nvGrpSpPr>
        <p:grpSpPr>
          <a:xfrm>
            <a:off x="1646106" y="4848839"/>
            <a:ext cx="3295011" cy="1261884"/>
            <a:chOff x="1646106" y="4848839"/>
            <a:chExt cx="3295011" cy="12618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E21AC11-78C1-4A4B-8DFF-CABFA6C63081}"/>
                </a:ext>
              </a:extLst>
            </p:cNvPr>
            <p:cNvGrpSpPr/>
            <p:nvPr/>
          </p:nvGrpSpPr>
          <p:grpSpPr>
            <a:xfrm>
              <a:off x="1646106" y="5014109"/>
              <a:ext cx="2647194" cy="914402"/>
              <a:chOff x="1646106" y="5441948"/>
              <a:chExt cx="2647194" cy="914402"/>
            </a:xfrm>
          </p:grpSpPr>
          <p:pic>
            <p:nvPicPr>
              <p:cNvPr id="14" name="Graphic 13" descr="Full battery">
                <a:extLst>
                  <a:ext uri="{FF2B5EF4-FFF2-40B4-BE49-F238E27FC236}">
                    <a16:creationId xmlns:a16="http://schemas.microsoft.com/office/drawing/2014/main" id="{5FD37A17-8B76-475F-9737-BBA0B0C86B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1646106" y="5441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5" name="Graphic 14" descr="Full battery">
                <a:extLst>
                  <a:ext uri="{FF2B5EF4-FFF2-40B4-BE49-F238E27FC236}">
                    <a16:creationId xmlns:a16="http://schemas.microsoft.com/office/drawing/2014/main" id="{58255005-30A5-4733-9D0F-5470E40CD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2226345" y="5441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6" name="Graphic 15" descr="Full battery">
                <a:extLst>
                  <a:ext uri="{FF2B5EF4-FFF2-40B4-BE49-F238E27FC236}">
                    <a16:creationId xmlns:a16="http://schemas.microsoft.com/office/drawing/2014/main" id="{D1E04AEE-D4E6-46BF-9D59-2FC8575F3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2798660" y="5441948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7" name="Graphic 16" descr="Full battery">
                <a:extLst>
                  <a:ext uri="{FF2B5EF4-FFF2-40B4-BE49-F238E27FC236}">
                    <a16:creationId xmlns:a16="http://schemas.microsoft.com/office/drawing/2014/main" id="{B6DB2546-0688-499E-907D-DE2477A7C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3378900" y="5441948"/>
                <a:ext cx="914400" cy="914400"/>
              </a:xfrm>
              <a:prstGeom prst="rect">
                <a:avLst/>
              </a:prstGeom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523E2E-69F0-49DA-9F35-FB92AEA9CC34}"/>
                </a:ext>
              </a:extLst>
            </p:cNvPr>
            <p:cNvCxnSpPr/>
            <p:nvPr/>
          </p:nvCxnSpPr>
          <p:spPr>
            <a:xfrm>
              <a:off x="2114026" y="5014108"/>
              <a:ext cx="2508308" cy="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4C978F3-DF89-4663-B537-6D78657A2084}"/>
                </a:ext>
              </a:extLst>
            </p:cNvPr>
            <p:cNvCxnSpPr/>
            <p:nvPr/>
          </p:nvCxnSpPr>
          <p:spPr>
            <a:xfrm>
              <a:off x="2085596" y="5928509"/>
              <a:ext cx="250830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F198DE-0D3D-49D8-B04A-AAF3646737E4}"/>
                </a:ext>
              </a:extLst>
            </p:cNvPr>
            <p:cNvSpPr txBox="1"/>
            <p:nvPr/>
          </p:nvSpPr>
          <p:spPr>
            <a:xfrm>
              <a:off x="4622335" y="4848839"/>
              <a:ext cx="31878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C00000"/>
                  </a:solidFill>
                </a:rPr>
                <a:t>+</a:t>
              </a:r>
            </a:p>
            <a:p>
              <a:pPr algn="ctr"/>
              <a:endParaRPr lang="en-US" sz="2000" b="1" dirty="0">
                <a:solidFill>
                  <a:srgbClr val="C00000"/>
                </a:solidFill>
              </a:endParaRPr>
            </a:p>
            <a:p>
              <a:pPr algn="ctr"/>
              <a:endParaRPr lang="en-US" sz="2000" b="1" dirty="0">
                <a:solidFill>
                  <a:srgbClr val="C00000"/>
                </a:solidFill>
              </a:endParaRPr>
            </a:p>
            <a:p>
              <a:pPr algn="ctr"/>
              <a:r>
                <a:rPr lang="en-US" b="1" dirty="0"/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7983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E943-9FBE-4861-B922-A2B948FAC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LiPo Batteries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1FAC2-223A-4BB1-9E2F-EB44B7610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919"/>
            <a:ext cx="10515600" cy="4801678"/>
          </a:xfrm>
        </p:spPr>
        <p:txBody>
          <a:bodyPr/>
          <a:lstStyle/>
          <a:p>
            <a:r>
              <a:rPr lang="en-US" dirty="0"/>
              <a:t>Provides an electrical potential → Voltage</a:t>
            </a:r>
          </a:p>
          <a:p>
            <a:r>
              <a:rPr lang="en-US" dirty="0"/>
              <a:t>Is constructed of cells of a given capacity (</a:t>
            </a:r>
            <a:r>
              <a:rPr lang="en-US" dirty="0" err="1"/>
              <a:t>mAh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Capacity is current * time, hence Amps (or milliamps), over an hour</a:t>
            </a:r>
          </a:p>
          <a:p>
            <a:pPr lvl="1"/>
            <a:r>
              <a:rPr lang="en-US" dirty="0"/>
              <a:t>Describing a battery by saying “it has 7000 milliamps” is nonsensical, though we can </a:t>
            </a:r>
            <a:r>
              <a:rPr lang="en-US" i="1" dirty="0"/>
              <a:t>probably</a:t>
            </a:r>
            <a:r>
              <a:rPr lang="en-US" dirty="0"/>
              <a:t> guess what you mean</a:t>
            </a:r>
          </a:p>
          <a:p>
            <a:r>
              <a:rPr lang="en-US" dirty="0"/>
              <a:t>Does not “provide” a set amperage</a:t>
            </a:r>
          </a:p>
          <a:p>
            <a:pPr lvl="1"/>
            <a:r>
              <a:rPr lang="en-US" dirty="0"/>
              <a:t>Ex: a 20C 4000 </a:t>
            </a:r>
            <a:r>
              <a:rPr lang="en-US" dirty="0" err="1"/>
              <a:t>mAh</a:t>
            </a:r>
            <a:r>
              <a:rPr lang="en-US" dirty="0"/>
              <a:t> LiPo </a:t>
            </a:r>
            <a:r>
              <a:rPr lang="en-US" i="1" dirty="0"/>
              <a:t>can</a:t>
            </a:r>
            <a:r>
              <a:rPr lang="en-US" dirty="0"/>
              <a:t> pump out 80A without damaging the battery, but it will NOT pump out 80A all the time</a:t>
            </a:r>
          </a:p>
          <a:p>
            <a:r>
              <a:rPr lang="en-US" dirty="0"/>
              <a:t>Most LiPos are sold as a </a:t>
            </a:r>
            <a:r>
              <a:rPr lang="en-US" i="1" dirty="0"/>
              <a:t>n</a:t>
            </a:r>
            <a:r>
              <a:rPr lang="en-US" dirty="0"/>
              <a:t>S1P arrangement, where </a:t>
            </a:r>
            <a:r>
              <a:rPr lang="en-US" i="1" dirty="0"/>
              <a:t>n</a:t>
            </a:r>
            <a:r>
              <a:rPr lang="en-US" dirty="0"/>
              <a:t> is the number of cells in series, and there is just that one set of serial cells (i.e. no parallel arrangement)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056E8-5A0B-4677-BFB3-ECD9B13D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34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23D5-CB29-481C-941E-CC182B58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LiPos – Parallel and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71543-CA03-440C-9FE6-9C194B374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2863"/>
            <a:ext cx="10899371" cy="4694100"/>
          </a:xfrm>
        </p:spPr>
        <p:txBody>
          <a:bodyPr/>
          <a:lstStyle/>
          <a:p>
            <a:r>
              <a:rPr lang="en-US" dirty="0"/>
              <a:t>Generally buy a battery with the series arrangement already done</a:t>
            </a:r>
          </a:p>
          <a:p>
            <a:pPr lvl="1"/>
            <a:r>
              <a:rPr lang="en-US" dirty="0"/>
              <a:t>Example: You design your propulsion system to use a 4S battery. It is much easier (and probably cheaper) to buy a 4S battery than two 2S batteries and put them in series</a:t>
            </a:r>
          </a:p>
          <a:p>
            <a:r>
              <a:rPr lang="en-US" dirty="0"/>
              <a:t>Not unheard of to buy two identical batteries and put them in parallel to double the capacity.</a:t>
            </a:r>
          </a:p>
          <a:p>
            <a:pPr lvl="1"/>
            <a:r>
              <a:rPr lang="en-US" dirty="0"/>
              <a:t>Example: You are planning an extremely long mission which will require approximately 16,000 </a:t>
            </a:r>
            <a:r>
              <a:rPr lang="en-US" dirty="0" err="1"/>
              <a:t>mAh</a:t>
            </a:r>
            <a:r>
              <a:rPr lang="en-US" dirty="0"/>
              <a:t> on a 4S battery. You may not be able to find a single 16,000 </a:t>
            </a:r>
            <a:r>
              <a:rPr lang="en-US" dirty="0" err="1"/>
              <a:t>mAh</a:t>
            </a:r>
            <a:r>
              <a:rPr lang="en-US" dirty="0"/>
              <a:t> 4S battery, but you can source two identical 8,000 </a:t>
            </a:r>
            <a:r>
              <a:rPr lang="en-US" dirty="0" err="1"/>
              <a:t>mAh</a:t>
            </a:r>
            <a:r>
              <a:rPr lang="en-US" dirty="0"/>
              <a:t> 4S batteries.</a:t>
            </a:r>
          </a:p>
          <a:p>
            <a:pPr lvl="1"/>
            <a:r>
              <a:rPr lang="en-US" dirty="0"/>
              <a:t>Put them in parallel configuration using additional wiring, such as </a:t>
            </a:r>
            <a:r>
              <a:rPr lang="en-US" dirty="0">
                <a:hlinkClick r:id="rId2"/>
              </a:rPr>
              <a:t>this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Be sure to match connector styles, or plan to convert.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614BD-F590-4BB7-9EF1-9B03AE96B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B95255-E0D6-4091-AFAC-6713D0580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162" b="71080" l="23429" r="74786">
                        <a14:foregroundMark x1="23429" y1="56041" x2="23429" y2="56041"/>
                        <a14:foregroundMark x1="74857" y1="37275" x2="74857" y2="37275"/>
                        <a14:foregroundMark x1="31214" y1="71080" x2="31214" y2="71080"/>
                        <a14:backgroundMark x1="33714" y1="71337" x2="33714" y2="71337"/>
                        <a14:backgroundMark x1="36143" y1="69280" x2="36143" y2="69280"/>
                        <a14:backgroundMark x1="48071" y1="54884" x2="48071" y2="54884"/>
                        <a14:backgroundMark x1="49571" y1="54884" x2="49571" y2="54884"/>
                        <a14:backgroundMark x1="43143" y1="59640" x2="43143" y2="596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053" t="28632" r="21518" b="25258"/>
          <a:stretch/>
        </p:blipFill>
        <p:spPr bwMode="auto">
          <a:xfrm>
            <a:off x="8480490" y="4993169"/>
            <a:ext cx="3126970" cy="14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114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B3FA-485B-45DC-9835-5B37B750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Batteries – Common issues/FAQs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B78AD-A2EB-4D78-846C-9C9CB9E3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4183"/>
            <a:ext cx="10899371" cy="5142452"/>
          </a:xfrm>
        </p:spPr>
        <p:txBody>
          <a:bodyPr/>
          <a:lstStyle/>
          <a:p>
            <a:r>
              <a:rPr lang="en-US" dirty="0"/>
              <a:t>Voltages for LiPos are given as a nominal voltage, 3.7V, which is the voltage at approximately 50% charge</a:t>
            </a:r>
          </a:p>
          <a:p>
            <a:r>
              <a:rPr lang="en-US" dirty="0"/>
              <a:t>Never discharge a LiPo below 3V/cell</a:t>
            </a:r>
          </a:p>
          <a:p>
            <a:pPr lvl="1"/>
            <a:r>
              <a:rPr lang="en-US" dirty="0"/>
              <a:t>Example: Absolute minimum on a 4S would be 12.0V</a:t>
            </a:r>
          </a:p>
          <a:p>
            <a:pPr lvl="1"/>
            <a:r>
              <a:rPr lang="en-US" dirty="0"/>
              <a:t>“We just want to fly another minute” is a bad excuse</a:t>
            </a:r>
          </a:p>
          <a:p>
            <a:r>
              <a:rPr lang="en-US" dirty="0"/>
              <a:t>“The wires for this battery are huge, but I want to solder on an XT60.”</a:t>
            </a:r>
          </a:p>
          <a:p>
            <a:pPr lvl="1"/>
            <a:r>
              <a:rPr lang="en-US" dirty="0"/>
              <a:t>You probably purchased a high-discharge rated battery than can handle 120+ amps…there is a good reason the wires are large. Solder on an XT90 and then make or </a:t>
            </a:r>
            <a:r>
              <a:rPr lang="en-US" dirty="0">
                <a:hlinkClick r:id="rId2"/>
              </a:rPr>
              <a:t>buy</a:t>
            </a:r>
            <a:r>
              <a:rPr lang="en-US" dirty="0"/>
              <a:t> a XT90 to XT60 adapter.</a:t>
            </a:r>
          </a:p>
          <a:p>
            <a:r>
              <a:rPr lang="en-US" dirty="0"/>
              <a:t>“How do we know how much battery we used?”</a:t>
            </a:r>
          </a:p>
          <a:p>
            <a:pPr lvl="1"/>
            <a:r>
              <a:rPr lang="en-US" dirty="0"/>
              <a:t>Most chargers will read out the </a:t>
            </a:r>
            <a:r>
              <a:rPr lang="en-US" dirty="0" err="1"/>
              <a:t>mAh</a:t>
            </a:r>
            <a:r>
              <a:rPr lang="en-US" dirty="0"/>
              <a:t> charged back into the battery</a:t>
            </a:r>
          </a:p>
          <a:p>
            <a:pPr lvl="1"/>
            <a:r>
              <a:rPr lang="en-US" dirty="0"/>
              <a:t>Log the </a:t>
            </a:r>
            <a:r>
              <a:rPr lang="en-US" dirty="0" err="1"/>
              <a:t>mAh</a:t>
            </a:r>
            <a:r>
              <a:rPr lang="en-US" dirty="0"/>
              <a:t> consumed within your Pixhawk, the save out the log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20B2-1BD0-4366-946A-87BF8E23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7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2D97D218-E0EA-46F6-AF01-0C323980D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820" y="2946851"/>
            <a:ext cx="4344025" cy="314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8C8EC5-5484-4D39-B9BF-EE5FB6B6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Pixhawk/PX4/Ardupilot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75C22-00E3-4890-A93C-82629DE9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2572"/>
            <a:ext cx="7894739" cy="496377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>
                <a:hlinkClick r:id="rId3"/>
              </a:rPr>
              <a:t>Pixhawk</a:t>
            </a:r>
            <a:r>
              <a:rPr lang="en-US" dirty="0"/>
              <a:t>” refers to the physical hardware</a:t>
            </a:r>
          </a:p>
          <a:p>
            <a:pPr lvl="1"/>
            <a:r>
              <a:rPr lang="en-US" dirty="0"/>
              <a:t>Current models</a:t>
            </a:r>
          </a:p>
          <a:p>
            <a:pPr lvl="2"/>
            <a:r>
              <a:rPr lang="en-US" dirty="0">
                <a:hlinkClick r:id="rId4"/>
              </a:rPr>
              <a:t>Pixhawk 2.1</a:t>
            </a:r>
            <a:r>
              <a:rPr lang="en-US" dirty="0"/>
              <a:t> (</a:t>
            </a:r>
            <a:r>
              <a:rPr lang="en-US" i="1" dirty="0"/>
              <a:t>The Cube</a:t>
            </a:r>
            <a:r>
              <a:rPr lang="en-US" dirty="0"/>
              <a:t>)</a:t>
            </a:r>
          </a:p>
          <a:p>
            <a:pPr lvl="2"/>
            <a:r>
              <a:rPr lang="en-US" dirty="0">
                <a:hlinkClick r:id="rId5"/>
              </a:rPr>
              <a:t>Pixhawk 4</a:t>
            </a:r>
            <a:endParaRPr lang="en-US" dirty="0"/>
          </a:p>
          <a:p>
            <a:pPr lvl="2"/>
            <a:r>
              <a:rPr lang="en-US" dirty="0">
                <a:hlinkClick r:id="rId6"/>
              </a:rPr>
              <a:t>Pixhawk 4 mini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>
                <a:hlinkClick r:id="rId7"/>
              </a:rPr>
              <a:t>PX4</a:t>
            </a:r>
            <a:r>
              <a:rPr lang="en-US" dirty="0"/>
              <a:t>” and “</a:t>
            </a:r>
            <a:r>
              <a:rPr lang="en-US" dirty="0">
                <a:hlinkClick r:id="rId8"/>
              </a:rPr>
              <a:t>Ardupilot</a:t>
            </a:r>
            <a:r>
              <a:rPr lang="en-US" dirty="0"/>
              <a:t>” refers to the software (firmware) running onboard</a:t>
            </a:r>
          </a:p>
          <a:p>
            <a:pPr lvl="1"/>
            <a:r>
              <a:rPr lang="en-US" dirty="0" err="1"/>
              <a:t>QGroundControl</a:t>
            </a:r>
            <a:r>
              <a:rPr lang="en-US" dirty="0"/>
              <a:t> software can install PX4 or Ardupilot</a:t>
            </a:r>
          </a:p>
          <a:p>
            <a:pPr lvl="1"/>
            <a:r>
              <a:rPr lang="en-US" dirty="0"/>
              <a:t>Mission Planner software can only install Ardupilot</a:t>
            </a:r>
          </a:p>
          <a:p>
            <a:r>
              <a:rPr lang="en-US" b="1" i="1" u="sng" dirty="0"/>
              <a:t>PX4 ≠ Pixhawk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5BB86-345D-438A-8E45-5297B3272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626E6C-2519-4430-A1AF-515D591DF6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406" y="58037"/>
            <a:ext cx="3550320" cy="2625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D667D6-314D-4A6C-AA7C-2E4796067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430" y="1762372"/>
            <a:ext cx="2027106" cy="184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292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0E-1EC1-478D-9698-B159778FE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Powering your Pixhawk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B4B45-BB19-4261-A3D9-0D2502293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99122"/>
            <a:ext cx="10899371" cy="4351338"/>
          </a:xfrm>
        </p:spPr>
        <p:txBody>
          <a:bodyPr/>
          <a:lstStyle/>
          <a:p>
            <a:r>
              <a:rPr lang="en-US" dirty="0"/>
              <a:t>Different models have slightly different power connectors, but should come with the correct items to connect to a LiPo battery</a:t>
            </a:r>
          </a:p>
          <a:p>
            <a:pPr lvl="1"/>
            <a:r>
              <a:rPr lang="en-US" dirty="0"/>
              <a:t>Pixhawk 2 has a “power module” that sits between your LiPo and your ESC</a:t>
            </a:r>
          </a:p>
          <a:p>
            <a:pPr lvl="2"/>
            <a:r>
              <a:rPr lang="en-US" dirty="0"/>
              <a:t>Comes pre-installed with XT60s</a:t>
            </a:r>
          </a:p>
          <a:p>
            <a:pPr lvl="2"/>
            <a:r>
              <a:rPr lang="en-US" dirty="0"/>
              <a:t>Also measures battery voltage and current draw</a:t>
            </a:r>
          </a:p>
          <a:p>
            <a:pPr lvl="3"/>
            <a:r>
              <a:rPr lang="en-US" dirty="0"/>
              <a:t>Nice to monitor for mission duration and battery health</a:t>
            </a:r>
          </a:p>
          <a:p>
            <a:pPr lvl="1"/>
            <a:r>
              <a:rPr lang="en-US" dirty="0"/>
              <a:t>Pixhawk 4 has options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A huge, annoying power distribution/IO board that is great for quad- and octo-copters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In-line power module and compact IO breakout (please buy this)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95C53-9626-4ADD-AF63-AE015281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7CFA06-F6AE-4F88-839E-AC69E5693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" t="38654" r="4921" b="37457"/>
          <a:stretch/>
        </p:blipFill>
        <p:spPr bwMode="auto">
          <a:xfrm>
            <a:off x="8012782" y="2841152"/>
            <a:ext cx="2526384" cy="97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B2C263-0024-466D-9BE1-FABF6F8CD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388" b="64063" l="55093" r="70795">
                        <a14:foregroundMark x1="68789" y1="61053" x2="68789" y2="61053"/>
                        <a14:foregroundMark x1="68287" y1="63860" x2="68287" y2="63860"/>
                        <a14:foregroundMark x1="69444" y1="64091" x2="69444" y2="64091"/>
                        <a14:foregroundMark x1="70814" y1="58970" x2="70814" y2="58970"/>
                        <a14:foregroundMark x1="64294" y1="11140" x2="64294" y2="11140"/>
                        <a14:foregroundMark x1="55093" y1="13831" x2="55093" y2="13831"/>
                        <a14:foregroundMark x1="65606" y1="13947" x2="65606" y2="13947"/>
                        <a14:foregroundMark x1="68692" y1="28385" x2="68692" y2="28385"/>
                        <a14:foregroundMark x1="67728" y1="25087" x2="67728" y2="25087"/>
                        <a14:foregroundMark x1="64796" y1="10388" x2="64796" y2="10388"/>
                        <a14:foregroundMark x1="57041" y1="12355" x2="57041" y2="12355"/>
                        <a14:foregroundMark x1="68210" y1="27517" x2="68210" y2="27517"/>
                        <a14:foregroundMark x1="68056" y1="26186" x2="68056" y2="26186"/>
                        <a14:foregroundMark x1="67149" y1="23351" x2="67149" y2="23351"/>
                        <a14:foregroundMark x1="68866" y1="19213" x2="68866" y2="19213"/>
                        <a14:foregroundMark x1="68287" y1="15162" x2="68287" y2="15162"/>
                        <a14:foregroundMark x1="68287" y1="17014" x2="68287" y2="17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238" t="7286" r="28160" b="34983"/>
          <a:stretch/>
        </p:blipFill>
        <p:spPr bwMode="auto">
          <a:xfrm rot="17100000">
            <a:off x="2242976" y="3970830"/>
            <a:ext cx="1913642" cy="395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FF6F9-920C-40D0-AA3A-90834D77A9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73" b="63108" l="58893" r="78569">
                        <a14:foregroundMark x1="61535" y1="10041" x2="61535" y2="10041"/>
                        <a14:foregroundMark x1="61439" y1="8073" x2="61439" y2="8073"/>
                        <a14:foregroundMark x1="76620" y1="55787" x2="76620" y2="55787"/>
                        <a14:foregroundMark x1="78569" y1="57234" x2="78569" y2="57234"/>
                        <a14:foregroundMark x1="75965" y1="57726" x2="75965" y2="57726"/>
                        <a14:foregroundMark x1="75559" y1="55527" x2="75559" y2="55527"/>
                        <a14:foregroundMark x1="72454" y1="33999" x2="72454" y2="33999"/>
                        <a14:foregroundMark x1="69927" y1="34867" x2="69927" y2="34867"/>
                        <a14:foregroundMark x1="58912" y1="9896" x2="58912" y2="9896"/>
                        <a14:foregroundMark x1="73110" y1="34115" x2="73110" y2="34115"/>
                        <a14:foregroundMark x1="72203" y1="56395" x2="72203" y2="56395"/>
                        <a14:foregroundMark x1="70004" y1="59578" x2="70004" y2="59578"/>
                        <a14:foregroundMark x1="71971" y1="63108" x2="71971" y2="63108"/>
                        <a14:foregroundMark x1="72203" y1="60909" x2="72203" y2="60909"/>
                        <a14:foregroundMark x1="69753" y1="56510" x2="69753" y2="56510"/>
                      </a14:backgroundRemoval>
                    </a14:imgEffect>
                  </a14:imgLayer>
                </a14:imgProps>
              </a:ext>
            </a:extLst>
          </a:blip>
          <a:srcRect l="58009" t="6115" r="19799" b="35046"/>
          <a:stretch/>
        </p:blipFill>
        <p:spPr>
          <a:xfrm rot="17186996">
            <a:off x="7985478" y="3508903"/>
            <a:ext cx="2282863" cy="4035104"/>
          </a:xfrm>
          <a:prstGeom prst="rect">
            <a:avLst/>
          </a:prstGeom>
        </p:spPr>
      </p:pic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A6EEBB3E-93A0-45FF-992C-3116EE645F2F}"/>
              </a:ext>
            </a:extLst>
          </p:cNvPr>
          <p:cNvSpPr/>
          <p:nvPr/>
        </p:nvSpPr>
        <p:spPr>
          <a:xfrm rot="1210667">
            <a:off x="890047" y="4098130"/>
            <a:ext cx="669108" cy="1293381"/>
          </a:xfrm>
          <a:prstGeom prst="curvedRightArrow">
            <a:avLst>
              <a:gd name="adj1" fmla="val 25000"/>
              <a:gd name="adj2" fmla="val 50000"/>
              <a:gd name="adj3" fmla="val 4375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Bent 6">
            <a:extLst>
              <a:ext uri="{FF2B5EF4-FFF2-40B4-BE49-F238E27FC236}">
                <a16:creationId xmlns:a16="http://schemas.microsoft.com/office/drawing/2014/main" id="{F0F0E273-21A6-4FB5-AE64-BC56592B4F33}"/>
              </a:ext>
            </a:extLst>
          </p:cNvPr>
          <p:cNvSpPr/>
          <p:nvPr/>
        </p:nvSpPr>
        <p:spPr>
          <a:xfrm rot="5400000">
            <a:off x="9220472" y="4490018"/>
            <a:ext cx="444616" cy="832454"/>
          </a:xfrm>
          <a:prstGeom prst="bentArrow">
            <a:avLst>
              <a:gd name="adj1" fmla="val 17157"/>
              <a:gd name="adj2" fmla="val 22059"/>
              <a:gd name="adj3" fmla="val 37745"/>
              <a:gd name="adj4" fmla="val 50613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5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1B3FA-485B-45DC-9835-5B37B750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Pixhawk – Common issues/FAQs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B78AD-A2EB-4D78-846C-9C9CB9E30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4183"/>
            <a:ext cx="10899371" cy="5142452"/>
          </a:xfrm>
        </p:spPr>
        <p:txBody>
          <a:bodyPr/>
          <a:lstStyle/>
          <a:p>
            <a:r>
              <a:rPr lang="en-US" dirty="0"/>
              <a:t>The connectors are delicate – be nice</a:t>
            </a:r>
          </a:p>
          <a:p>
            <a:r>
              <a:rPr lang="en-US" dirty="0"/>
              <a:t>Be mindful of board orientation and mounting</a:t>
            </a:r>
          </a:p>
          <a:p>
            <a:r>
              <a:rPr lang="en-US" dirty="0"/>
              <a:t>Remember that wires take up space</a:t>
            </a:r>
          </a:p>
          <a:p>
            <a:pPr lvl="1"/>
            <a:r>
              <a:rPr lang="en-US" dirty="0"/>
              <a:t>And have non-zero weight</a:t>
            </a:r>
          </a:p>
          <a:p>
            <a:r>
              <a:rPr lang="en-US" dirty="0"/>
              <a:t>Purchase </a:t>
            </a:r>
            <a:r>
              <a:rPr lang="en-US" dirty="0">
                <a:hlinkClick r:id="rId2"/>
              </a:rPr>
              <a:t>915 MHz radios</a:t>
            </a:r>
            <a:r>
              <a:rPr lang="en-US" dirty="0"/>
              <a:t>, not 433 MHz</a:t>
            </a:r>
          </a:p>
          <a:p>
            <a:r>
              <a:rPr lang="en-US" dirty="0"/>
              <a:t>“The GCS says the battery is too low.”</a:t>
            </a:r>
          </a:p>
          <a:p>
            <a:pPr lvl="1"/>
            <a:r>
              <a:rPr lang="en-US" dirty="0"/>
              <a:t>Make sure the power module is properly set up in your GCS</a:t>
            </a:r>
          </a:p>
          <a:p>
            <a:r>
              <a:rPr lang="en-US" dirty="0"/>
              <a:t>“There is no signal to the servos.”</a:t>
            </a:r>
          </a:p>
          <a:p>
            <a:pPr lvl="1"/>
            <a:r>
              <a:rPr lang="en-US" dirty="0"/>
              <a:t>Make sure the safety switch has been pressed (aka vehicle is “unsafe”)</a:t>
            </a:r>
          </a:p>
          <a:p>
            <a:pPr lvl="1"/>
            <a:r>
              <a:rPr lang="en-US" dirty="0"/>
              <a:t>Make sure the servos are plugged in to the right location</a:t>
            </a:r>
          </a:p>
          <a:p>
            <a:pPr lvl="1"/>
            <a:r>
              <a:rPr lang="en-US" dirty="0"/>
              <a:t>Make sure the flight mode is set to your desired mode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8720B2-1BD0-4366-946A-87BF8E237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37955-6770-4DC9-AFFB-B9F6B52770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21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2069</Words>
  <Application>Microsoft Office PowerPoint</Application>
  <PresentationFormat>Widescreen</PresentationFormat>
  <Paragraphs>246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Pixhawk and other electronics</vt:lpstr>
      <vt:lpstr>Electrical Units</vt:lpstr>
      <vt:lpstr>Series and Parallel</vt:lpstr>
      <vt:lpstr>LiPo Batteries</vt:lpstr>
      <vt:lpstr>LiPos – Parallel and Series</vt:lpstr>
      <vt:lpstr>Batteries – Common issues/FAQs</vt:lpstr>
      <vt:lpstr>Pixhawk/PX4/Ardupilot</vt:lpstr>
      <vt:lpstr>Powering your Pixhawk</vt:lpstr>
      <vt:lpstr>Pixhawk – Common issues/FAQs</vt:lpstr>
      <vt:lpstr>Servos</vt:lpstr>
      <vt:lpstr>Powering your servos</vt:lpstr>
      <vt:lpstr>Powering your servos, example</vt:lpstr>
      <vt:lpstr>Positive, Negative, and Signal</vt:lpstr>
      <vt:lpstr>PWM Signals</vt:lpstr>
      <vt:lpstr>Controls Mixing</vt:lpstr>
      <vt:lpstr>Controls Mixing – RC Transmitter (Tx)</vt:lpstr>
      <vt:lpstr>Servos – Common issues/FAQs</vt:lpstr>
      <vt:lpstr>Servos – Common issues/FAQs</vt:lpstr>
      <vt:lpstr>Suggestions</vt:lpstr>
      <vt:lpstr>Suggestions</vt:lpstr>
      <vt:lpstr>Example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Pixhawk and other electronics</dc:title>
  <dc:creator>Phil Baldwin</dc:creator>
  <cp:lastModifiedBy>Baldwin, Philip R</cp:lastModifiedBy>
  <cp:revision>43</cp:revision>
  <dcterms:created xsi:type="dcterms:W3CDTF">2019-11-06T19:01:42Z</dcterms:created>
  <dcterms:modified xsi:type="dcterms:W3CDTF">2019-11-08T07:22:13Z</dcterms:modified>
</cp:coreProperties>
</file>